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88" r:id="rId4"/>
    <p:sldId id="28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296F"/>
    <a:srgbClr val="E600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62E961-2AB2-42F0-A584-6A532B38CE49}" v="5" dt="2026-05-13T20:52:07.9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ela González Morales" userId="5a250a98-53a0-4c97-9564-e5581020bada" providerId="ADAL" clId="{EF745047-3EB5-4A13-AC67-4AE07AA9C250}"/>
    <pc:docChg chg="custSel addSld delSld modSld">
      <pc:chgData name="Marcela González Morales" userId="5a250a98-53a0-4c97-9564-e5581020bada" providerId="ADAL" clId="{EF745047-3EB5-4A13-AC67-4AE07AA9C250}" dt="2026-05-13T20:52:25.304" v="245" actId="1076"/>
      <pc:docMkLst>
        <pc:docMk/>
      </pc:docMkLst>
      <pc:sldChg chg="addSp modSp mod">
        <pc:chgData name="Marcela González Morales" userId="5a250a98-53a0-4c97-9564-e5581020bada" providerId="ADAL" clId="{EF745047-3EB5-4A13-AC67-4AE07AA9C250}" dt="2026-05-12T14:52:43.177" v="237" actId="20577"/>
        <pc:sldMkLst>
          <pc:docMk/>
          <pc:sldMk cId="2271471998" sldId="256"/>
        </pc:sldMkLst>
        <pc:spChg chg="add mod">
          <ac:chgData name="Marcela González Morales" userId="5a250a98-53a0-4c97-9564-e5581020bada" providerId="ADAL" clId="{EF745047-3EB5-4A13-AC67-4AE07AA9C250}" dt="2026-05-12T14:52:43.177" v="237" actId="20577"/>
          <ac:spMkLst>
            <pc:docMk/>
            <pc:sldMk cId="2271471998" sldId="256"/>
            <ac:spMk id="2" creationId="{97FAAC90-7B70-8BD9-0D58-A02AE7F1364E}"/>
          </ac:spMkLst>
        </pc:spChg>
        <pc:spChg chg="mod">
          <ac:chgData name="Marcela González Morales" userId="5a250a98-53a0-4c97-9564-e5581020bada" providerId="ADAL" clId="{EF745047-3EB5-4A13-AC67-4AE07AA9C250}" dt="2026-05-12T14:52:03.946" v="235" actId="20577"/>
          <ac:spMkLst>
            <pc:docMk/>
            <pc:sldMk cId="2271471998" sldId="256"/>
            <ac:spMk id="7" creationId="{50590C14-449D-766C-2EAA-C78737017E31}"/>
          </ac:spMkLst>
        </pc:spChg>
      </pc:sldChg>
      <pc:sldChg chg="addSp delSp modSp mod">
        <pc:chgData name="Marcela González Morales" userId="5a250a98-53a0-4c97-9564-e5581020bada" providerId="ADAL" clId="{EF745047-3EB5-4A13-AC67-4AE07AA9C250}" dt="2026-05-13T20:52:25.304" v="245" actId="1076"/>
        <pc:sldMkLst>
          <pc:docMk/>
          <pc:sldMk cId="555447829" sldId="257"/>
        </pc:sldMkLst>
        <pc:spChg chg="add mod">
          <ac:chgData name="Marcela González Morales" userId="5a250a98-53a0-4c97-9564-e5581020bada" providerId="ADAL" clId="{EF745047-3EB5-4A13-AC67-4AE07AA9C250}" dt="2026-05-13T20:52:25.304" v="245" actId="1076"/>
          <ac:spMkLst>
            <pc:docMk/>
            <pc:sldMk cId="555447829" sldId="257"/>
            <ac:spMk id="2" creationId="{C8D74309-3CD9-CA80-8106-68A9DF0E7D03}"/>
          </ac:spMkLst>
        </pc:spChg>
        <pc:spChg chg="mod">
          <ac:chgData name="Marcela González Morales" userId="5a250a98-53a0-4c97-9564-e5581020bada" providerId="ADAL" clId="{EF745047-3EB5-4A13-AC67-4AE07AA9C250}" dt="2026-04-14T12:48:44.062" v="111" actId="5793"/>
          <ac:spMkLst>
            <pc:docMk/>
            <pc:sldMk cId="555447829" sldId="257"/>
            <ac:spMk id="5" creationId="{3CCE1D5D-C281-806F-8660-769C91B198A9}"/>
          </ac:spMkLst>
        </pc:spChg>
        <pc:spChg chg="mod">
          <ac:chgData name="Marcela González Morales" userId="5a250a98-53a0-4c97-9564-e5581020bada" providerId="ADAL" clId="{EF745047-3EB5-4A13-AC67-4AE07AA9C250}" dt="2026-04-14T12:45:36.433" v="63" actId="207"/>
          <ac:spMkLst>
            <pc:docMk/>
            <pc:sldMk cId="555447829" sldId="257"/>
            <ac:spMk id="6" creationId="{4880B9DC-41B2-96B6-9D48-C6CED24AF6C9}"/>
          </ac:spMkLst>
        </pc:spChg>
      </pc:sldChg>
      <pc:sldChg chg="del">
        <pc:chgData name="Marcela González Morales" userId="5a250a98-53a0-4c97-9564-e5581020bada" providerId="ADAL" clId="{EF745047-3EB5-4A13-AC67-4AE07AA9C250}" dt="2026-05-04T00:19:23.477" v="148" actId="47"/>
        <pc:sldMkLst>
          <pc:docMk/>
          <pc:sldMk cId="2904981244" sldId="287"/>
        </pc:sldMkLst>
      </pc:sldChg>
      <pc:sldChg chg="modSp mod">
        <pc:chgData name="Marcela González Morales" userId="5a250a98-53a0-4c97-9564-e5581020bada" providerId="ADAL" clId="{EF745047-3EB5-4A13-AC67-4AE07AA9C250}" dt="2026-05-04T00:26:07.689" v="212" actId="12"/>
        <pc:sldMkLst>
          <pc:docMk/>
          <pc:sldMk cId="936731853" sldId="288"/>
        </pc:sldMkLst>
        <pc:spChg chg="mod">
          <ac:chgData name="Marcela González Morales" userId="5a250a98-53a0-4c97-9564-e5581020bada" providerId="ADAL" clId="{EF745047-3EB5-4A13-AC67-4AE07AA9C250}" dt="2026-05-04T00:26:07.689" v="212" actId="12"/>
          <ac:spMkLst>
            <pc:docMk/>
            <pc:sldMk cId="936731853" sldId="288"/>
            <ac:spMk id="5" creationId="{0E2C201B-790D-D731-DE4A-C2ADF90E3046}"/>
          </ac:spMkLst>
        </pc:spChg>
        <pc:spChg chg="mod">
          <ac:chgData name="Marcela González Morales" userId="5a250a98-53a0-4c97-9564-e5581020bada" providerId="ADAL" clId="{EF745047-3EB5-4A13-AC67-4AE07AA9C250}" dt="2026-04-14T12:57:57.713" v="145" actId="20577"/>
          <ac:spMkLst>
            <pc:docMk/>
            <pc:sldMk cId="936731853" sldId="288"/>
            <ac:spMk id="6" creationId="{E9F2F410-E11F-3F8F-B94F-AD4502FB8EB2}"/>
          </ac:spMkLst>
        </pc:spChg>
      </pc:sldChg>
      <pc:sldChg chg="modSp add del mod">
        <pc:chgData name="Marcela González Morales" userId="5a250a98-53a0-4c97-9564-e5581020bada" providerId="ADAL" clId="{EF745047-3EB5-4A13-AC67-4AE07AA9C250}" dt="2026-05-12T01:21:48.447" v="223" actId="47"/>
        <pc:sldMkLst>
          <pc:docMk/>
          <pc:sldMk cId="4102055294" sldId="289"/>
        </pc:sldMkLst>
        <pc:spChg chg="mod">
          <ac:chgData name="Marcela González Morales" userId="5a250a98-53a0-4c97-9564-e5581020bada" providerId="ADAL" clId="{EF745047-3EB5-4A13-AC67-4AE07AA9C250}" dt="2026-05-12T01:18:48.469" v="222"/>
          <ac:spMkLst>
            <pc:docMk/>
            <pc:sldMk cId="4102055294" sldId="289"/>
            <ac:spMk id="5" creationId="{0C558417-FA15-1902-7E49-AFD8450996E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9EE7-BF4F-40D4-A0CB-F442B07E833B}" type="datetimeFigureOut">
              <a:rPr lang="es-CO" smtClean="0"/>
              <a:t>13/05/2026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D1C53-A892-4D9C-BD10-9F4589D327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61698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9EE7-BF4F-40D4-A0CB-F442B07E833B}" type="datetimeFigureOut">
              <a:rPr lang="es-CO" smtClean="0"/>
              <a:t>13/05/2026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D1C53-A892-4D9C-BD10-9F4589D327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6358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9EE7-BF4F-40D4-A0CB-F442B07E833B}" type="datetimeFigureOut">
              <a:rPr lang="es-CO" smtClean="0"/>
              <a:t>13/05/2026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D1C53-A892-4D9C-BD10-9F4589D327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997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9EE7-BF4F-40D4-A0CB-F442B07E833B}" type="datetimeFigureOut">
              <a:rPr lang="es-CO" smtClean="0"/>
              <a:t>13/05/2026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D1C53-A892-4D9C-BD10-9F4589D327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9051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9EE7-BF4F-40D4-A0CB-F442B07E833B}" type="datetimeFigureOut">
              <a:rPr lang="es-CO" smtClean="0"/>
              <a:t>13/05/2026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D1C53-A892-4D9C-BD10-9F4589D327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39396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9EE7-BF4F-40D4-A0CB-F442B07E833B}" type="datetimeFigureOut">
              <a:rPr lang="es-CO" smtClean="0"/>
              <a:t>13/05/2026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D1C53-A892-4D9C-BD10-9F4589D327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2762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9EE7-BF4F-40D4-A0CB-F442B07E833B}" type="datetimeFigureOut">
              <a:rPr lang="es-CO" smtClean="0"/>
              <a:t>13/05/2026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D1C53-A892-4D9C-BD10-9F4589D327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883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9EE7-BF4F-40D4-A0CB-F442B07E833B}" type="datetimeFigureOut">
              <a:rPr lang="es-CO" smtClean="0"/>
              <a:t>13/05/2026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D1C53-A892-4D9C-BD10-9F4589D327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38076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9EE7-BF4F-40D4-A0CB-F442B07E833B}" type="datetimeFigureOut">
              <a:rPr lang="es-CO" smtClean="0"/>
              <a:t>13/05/2026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D1C53-A892-4D9C-BD10-9F4589D327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89219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9EE7-BF4F-40D4-A0CB-F442B07E833B}" type="datetimeFigureOut">
              <a:rPr lang="es-CO" smtClean="0"/>
              <a:t>13/05/2026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D1C53-A892-4D9C-BD10-9F4589D327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2395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9EE7-BF4F-40D4-A0CB-F442B07E833B}" type="datetimeFigureOut">
              <a:rPr lang="es-CO" smtClean="0"/>
              <a:t>13/05/2026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D1C53-A892-4D9C-BD10-9F4589D327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083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739EE7-BF4F-40D4-A0CB-F442B07E833B}" type="datetimeFigureOut">
              <a:rPr lang="es-CO" smtClean="0"/>
              <a:t>13/05/2026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4D1C53-A892-4D9C-BD10-9F4589D327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449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EAECCD7-A3FF-38D1-0943-784E7DD582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95001" b="-1"/>
          <a:stretch>
            <a:fillRect/>
          </a:stretch>
        </p:blipFill>
        <p:spPr>
          <a:xfrm>
            <a:off x="20" y="6515100"/>
            <a:ext cx="12191980" cy="3429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0590C14-449D-766C-2EAA-C78737017E31}"/>
              </a:ext>
            </a:extLst>
          </p:cNvPr>
          <p:cNvSpPr txBox="1"/>
          <p:nvPr/>
        </p:nvSpPr>
        <p:spPr>
          <a:xfrm>
            <a:off x="758952" y="728026"/>
            <a:ext cx="4675414" cy="5272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CO" sz="4800" b="1" kern="1200" noProof="0" dirty="0">
                <a:solidFill>
                  <a:srgbClr val="E6007E"/>
                </a:solidFill>
                <a:latin typeface="+mj-lt"/>
                <a:ea typeface="+mj-ea"/>
                <a:cs typeface="+mj-cs"/>
              </a:rPr>
              <a:t>P</a:t>
            </a:r>
            <a:r>
              <a:rPr lang="es-CO" sz="4800" b="1" kern="1200" noProof="0" dirty="0">
                <a:solidFill>
                  <a:srgbClr val="0D296F"/>
                </a:solidFill>
                <a:latin typeface="+mj-lt"/>
                <a:ea typeface="+mj-ea"/>
                <a:cs typeface="+mj-cs"/>
              </a:rPr>
              <a:t>olítica y </a:t>
            </a:r>
            <a:r>
              <a:rPr lang="es-CO" sz="4800" b="1" dirty="0">
                <a:solidFill>
                  <a:srgbClr val="E6007E"/>
                </a:solidFill>
              </a:rPr>
              <a:t>O</a:t>
            </a:r>
            <a:r>
              <a:rPr lang="es-CO" sz="4800" b="1" dirty="0">
                <a:solidFill>
                  <a:srgbClr val="0D296F"/>
                </a:solidFill>
              </a:rPr>
              <a:t>bjetivos </a:t>
            </a:r>
            <a:r>
              <a:rPr lang="es-CO" sz="4800" b="1" kern="1200" noProof="0" dirty="0">
                <a:solidFill>
                  <a:srgbClr val="0D296F"/>
                </a:solidFill>
                <a:latin typeface="+mj-lt"/>
                <a:ea typeface="+mj-ea"/>
                <a:cs typeface="+mj-cs"/>
              </a:rPr>
              <a:t>del </a:t>
            </a:r>
            <a:r>
              <a:rPr lang="es-CO" sz="4800" b="1" kern="1200" noProof="0" dirty="0">
                <a:solidFill>
                  <a:srgbClr val="E6007E"/>
                </a:solidFill>
                <a:latin typeface="+mj-lt"/>
                <a:ea typeface="+mj-ea"/>
                <a:cs typeface="+mj-cs"/>
              </a:rPr>
              <a:t>S</a:t>
            </a:r>
            <a:r>
              <a:rPr lang="es-CO" sz="4800" b="1" kern="1200" noProof="0" dirty="0">
                <a:solidFill>
                  <a:srgbClr val="0D296F"/>
                </a:solidFill>
                <a:latin typeface="+mj-lt"/>
                <a:ea typeface="+mj-ea"/>
                <a:cs typeface="+mj-cs"/>
              </a:rPr>
              <a:t>istema de </a:t>
            </a:r>
            <a:r>
              <a:rPr lang="es-CO" sz="4800" b="1" dirty="0">
                <a:solidFill>
                  <a:srgbClr val="E6007E"/>
                </a:solidFill>
                <a:latin typeface="+mj-lt"/>
                <a:ea typeface="+mj-ea"/>
                <a:cs typeface="+mj-cs"/>
              </a:rPr>
              <a:t>G</a:t>
            </a:r>
            <a:r>
              <a:rPr lang="es-CO" sz="4800" b="1" kern="1200" noProof="0" dirty="0">
                <a:solidFill>
                  <a:srgbClr val="0D296F"/>
                </a:solidFill>
                <a:latin typeface="+mj-lt"/>
                <a:ea typeface="+mj-ea"/>
                <a:cs typeface="+mj-cs"/>
              </a:rPr>
              <a:t>estión de </a:t>
            </a:r>
            <a:r>
              <a:rPr lang="es-CO" sz="4800" b="1" dirty="0">
                <a:solidFill>
                  <a:srgbClr val="E6007E"/>
                </a:solidFill>
                <a:latin typeface="+mj-lt"/>
                <a:ea typeface="+mj-ea"/>
                <a:cs typeface="+mj-cs"/>
              </a:rPr>
              <a:t>C</a:t>
            </a:r>
            <a:r>
              <a:rPr lang="es-CO" sz="4800" b="1" kern="1200" noProof="0" dirty="0">
                <a:solidFill>
                  <a:srgbClr val="0D296F"/>
                </a:solidFill>
                <a:latin typeface="+mj-lt"/>
                <a:ea typeface="+mj-ea"/>
                <a:cs typeface="+mj-cs"/>
              </a:rPr>
              <a:t>alidad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7FAAC90-7B70-8BD9-0D58-A02AE7F1364E}"/>
              </a:ext>
            </a:extLst>
          </p:cNvPr>
          <p:cNvSpPr txBox="1"/>
          <p:nvPr/>
        </p:nvSpPr>
        <p:spPr>
          <a:xfrm>
            <a:off x="8387257" y="6000050"/>
            <a:ext cx="3610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solidFill>
                  <a:srgbClr val="0D296F"/>
                </a:solidFill>
              </a:rPr>
              <a:t>Fecha de aprobación  31/03/2026</a:t>
            </a:r>
          </a:p>
        </p:txBody>
      </p:sp>
    </p:spTree>
    <p:extLst>
      <p:ext uri="{BB962C8B-B14F-4D97-AF65-F5344CB8AC3E}">
        <p14:creationId xmlns:p14="http://schemas.microsoft.com/office/powerpoint/2010/main" val="2271471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CCE1D5D-C281-806F-8660-769C91B198A9}"/>
              </a:ext>
            </a:extLst>
          </p:cNvPr>
          <p:cNvSpPr txBox="1"/>
          <p:nvPr/>
        </p:nvSpPr>
        <p:spPr>
          <a:xfrm>
            <a:off x="1136397" y="1556950"/>
            <a:ext cx="9688296" cy="470792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En Maxempleos S.A.S. trabajamos para ser un aliado estratégico de nuestras empresas usuarias, enfocados en su satisfacción y en el cumplimiento de sus requisitos y expectativas, mediante un servicio oportuno en el suministro de trabajadores en misión.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endParaRPr lang="es-MX" sz="2000" dirty="0">
              <a:solidFill>
                <a:srgbClr val="0D296F"/>
              </a:solidFill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Contamos con un equipo competente, comprometido con el liderazgo y la oportunidad en cada proceso de selección, contratación y nómina, promoviendo el mejoramiento continuo de nuestros procesos y del sistema de gestión.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endParaRPr lang="es-MX" sz="2000" dirty="0">
              <a:solidFill>
                <a:srgbClr val="0D296F"/>
              </a:solidFill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Desarrollamos nuestras actividades bajo el cumplimiento de los requisitos legales aplicables, promoviendo ambientes de trabajo sanos y seguros que aporten al bienestar de nuestros colaboradores y de todas nuestras partes interesadas.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endParaRPr lang="es-MX" sz="2000" dirty="0">
              <a:solidFill>
                <a:srgbClr val="0D296F"/>
              </a:solidFill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Actuamos con integridad y responsabilidad, implementando mecanismos para la prevención del lavado de activos y la financiación del terrorismo a través del SAGRILAFT, y fomentando una cultura ética orientada a la prevención del soborno y la corrupción mediante nuestro Programa de Transparencia y Ética Empresarial.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s-MX" sz="2000" dirty="0">
              <a:solidFill>
                <a:srgbClr val="0D296F"/>
              </a:solidFill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Asimismo, protegemos la información, garantizando su seguridad, confidencialidad e integridad a través de nuestro Programa Integral de Gestión de Datos Personales.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endParaRPr lang="es-MX" sz="2000" dirty="0">
              <a:solidFill>
                <a:srgbClr val="0D296F"/>
              </a:solidFill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Adicionalmente, la organización promueve de manera progresiva la adopción de prácticas orientadas al uso eficiente de los recursos y al fortalecimiento de su desempeño ambiental.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s-MX" sz="2000" dirty="0">
              <a:solidFill>
                <a:srgbClr val="0D296F"/>
              </a:solidFill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i="0" u="none" strike="noStrike" baseline="0" dirty="0">
              <a:solidFill>
                <a:srgbClr val="0D296F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880B9DC-41B2-96B6-9D48-C6CED24AF6C9}"/>
              </a:ext>
            </a:extLst>
          </p:cNvPr>
          <p:cNvSpPr txBox="1"/>
          <p:nvPr/>
        </p:nvSpPr>
        <p:spPr>
          <a:xfrm>
            <a:off x="2230702" y="723623"/>
            <a:ext cx="9481161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MX" sz="2800" b="1" dirty="0">
                <a:solidFill>
                  <a:srgbClr val="E600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P</a:t>
            </a:r>
            <a:r>
              <a:rPr lang="es-MX" sz="2800" b="1" dirty="0">
                <a:solidFill>
                  <a:srgbClr val="0D29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olítica</a:t>
            </a:r>
            <a:r>
              <a:rPr lang="es-MX" sz="2800" b="1" dirty="0">
                <a:solidFill>
                  <a:srgbClr val="E600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 </a:t>
            </a:r>
            <a:r>
              <a:rPr lang="es-MX" sz="2800" b="1" dirty="0">
                <a:solidFill>
                  <a:srgbClr val="0D29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del</a:t>
            </a:r>
            <a:r>
              <a:rPr lang="es-MX" sz="2800" b="1" dirty="0">
                <a:solidFill>
                  <a:srgbClr val="E600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 S</a:t>
            </a:r>
            <a:r>
              <a:rPr lang="es-MX" sz="2800" b="1" dirty="0">
                <a:solidFill>
                  <a:srgbClr val="0D29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istema</a:t>
            </a:r>
            <a:r>
              <a:rPr lang="es-MX" sz="2800" b="1" dirty="0">
                <a:solidFill>
                  <a:srgbClr val="E600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 </a:t>
            </a:r>
            <a:r>
              <a:rPr lang="es-MX" sz="2800" b="1" dirty="0">
                <a:solidFill>
                  <a:srgbClr val="0D29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de</a:t>
            </a:r>
            <a:r>
              <a:rPr lang="es-MX" sz="2800" b="1" dirty="0">
                <a:solidFill>
                  <a:srgbClr val="E600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 G</a:t>
            </a:r>
            <a:r>
              <a:rPr lang="es-MX" sz="2800" b="1" dirty="0">
                <a:solidFill>
                  <a:srgbClr val="0D29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estión</a:t>
            </a:r>
            <a:r>
              <a:rPr lang="es-MX" sz="2800" b="1" dirty="0">
                <a:solidFill>
                  <a:srgbClr val="E600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 </a:t>
            </a:r>
            <a:r>
              <a:rPr lang="es-MX" sz="2800" b="1" dirty="0">
                <a:solidFill>
                  <a:srgbClr val="0D29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de</a:t>
            </a:r>
            <a:r>
              <a:rPr lang="es-MX" sz="2800" b="1" dirty="0">
                <a:solidFill>
                  <a:srgbClr val="E600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 C</a:t>
            </a:r>
            <a:r>
              <a:rPr lang="es-MX" sz="2800" b="1" dirty="0">
                <a:solidFill>
                  <a:srgbClr val="0D29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alidad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8D74309-3CD9-CA80-8106-68A9DF0E7D03}"/>
              </a:ext>
            </a:extLst>
          </p:cNvPr>
          <p:cNvSpPr txBox="1"/>
          <p:nvPr/>
        </p:nvSpPr>
        <p:spPr>
          <a:xfrm>
            <a:off x="5846605" y="6264875"/>
            <a:ext cx="22493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100" dirty="0">
                <a:solidFill>
                  <a:srgbClr val="0D296F"/>
                </a:solidFill>
              </a:rPr>
              <a:t>Fecha de aprobación  31/03/2026</a:t>
            </a:r>
          </a:p>
        </p:txBody>
      </p:sp>
    </p:spTree>
    <p:extLst>
      <p:ext uri="{BB962C8B-B14F-4D97-AF65-F5344CB8AC3E}">
        <p14:creationId xmlns:p14="http://schemas.microsoft.com/office/powerpoint/2010/main" val="555447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38C425-FE29-2FCF-E8A1-00228F2C7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E2C201B-790D-D731-DE4A-C2ADF90E3046}"/>
              </a:ext>
            </a:extLst>
          </p:cNvPr>
          <p:cNvSpPr txBox="1"/>
          <p:nvPr/>
        </p:nvSpPr>
        <p:spPr>
          <a:xfrm>
            <a:off x="1136396" y="1643448"/>
            <a:ext cx="10194749" cy="465849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228600" indent="-4572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Asegurar la satisfacción de las empresas usuarias mediante el cumplimiento de sus requisitos y expectativas.</a:t>
            </a:r>
          </a:p>
          <a:p>
            <a:pPr marL="228600" indent="-4572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Garantizar la oportunidad en el suministro de trabajadores en misión conforme a los tiempos acordados.</a:t>
            </a:r>
          </a:p>
          <a:p>
            <a:pPr marL="228600" indent="-4572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Fortalecer la competencia del personal y eficacia en los procesos de selección, contratación de personal y pago de nómina</a:t>
            </a:r>
          </a:p>
          <a:p>
            <a:pPr marL="228600" indent="-4572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Asegurar la competencia del personal mediante procesos de formación y evaluación.</a:t>
            </a:r>
          </a:p>
          <a:p>
            <a:pPr marL="228600" indent="-4572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Definir estilo de liderazgo y su integración con la cultura organizacional</a:t>
            </a:r>
          </a:p>
          <a:p>
            <a:pPr marL="228600" indent="-4572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Promover el mejoramiento continuo mediante el cumplimiento de metas de cada proceso.</a:t>
            </a:r>
          </a:p>
          <a:p>
            <a:pPr marL="228600" indent="-4572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Garantizar el cumplimiento de los requisitos legales aplicables y otros compromisos suscritos por la organización.</a:t>
            </a:r>
          </a:p>
          <a:p>
            <a:pPr marL="228600" indent="-4572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Promover ambientes de trabajo sanos y seguros para los colaboradores y partes interesadas.</a:t>
            </a:r>
          </a:p>
          <a:p>
            <a:pPr marL="228600" indent="-4572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Prevenir la materialización de riesgos asociados al lavado de activos y financiación del terrorismo.</a:t>
            </a:r>
          </a:p>
          <a:p>
            <a:pPr marL="228600" indent="-4572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Fortalecer una cultura organizacional basada en principios éticos, transparencia y prevención del soborno.</a:t>
            </a:r>
          </a:p>
          <a:p>
            <a:pPr marL="228600" indent="-4572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Garantizar la seguridad, confidencialidad e integridad de la información.</a:t>
            </a:r>
          </a:p>
          <a:p>
            <a:pPr marL="228600" indent="-4572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0D296F"/>
                </a:solidFill>
              </a:rPr>
              <a:t>Promover prácticas responsables orientadas al uso eficiente de los recursos.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9F2F410-E11F-3F8F-B94F-AD4502FB8EB2}"/>
              </a:ext>
            </a:extLst>
          </p:cNvPr>
          <p:cNvSpPr txBox="1"/>
          <p:nvPr/>
        </p:nvSpPr>
        <p:spPr>
          <a:xfrm>
            <a:off x="2230702" y="723623"/>
            <a:ext cx="9481161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s-MX" sz="2800" b="1" dirty="0">
                <a:solidFill>
                  <a:srgbClr val="E600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O</a:t>
            </a:r>
            <a:r>
              <a:rPr lang="es-MX" sz="2800" b="1" dirty="0">
                <a:solidFill>
                  <a:srgbClr val="0D29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</a:rPr>
              <a:t>bjetivos</a:t>
            </a:r>
            <a:endParaRPr lang="es-MX" sz="2800" b="1" i="0" u="none" strike="noStrike" baseline="0" dirty="0">
              <a:solidFill>
                <a:srgbClr val="E6007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36731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462F30-63AE-9916-90CA-37DEBDF27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5226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409</Words>
  <Application>Microsoft Office PowerPoint</Application>
  <PresentationFormat>Panorámica</PresentationFormat>
  <Paragraphs>28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Marcela González Morales</dc:creator>
  <cp:lastModifiedBy>Marcela González Morales</cp:lastModifiedBy>
  <cp:revision>6</cp:revision>
  <dcterms:created xsi:type="dcterms:W3CDTF">2025-09-09T14:45:13Z</dcterms:created>
  <dcterms:modified xsi:type="dcterms:W3CDTF">2026-05-13T20:52:29Z</dcterms:modified>
</cp:coreProperties>
</file>